
<file path=[Content_Types].xml><?xml version="1.0" encoding="utf-8"?>
<Types xmlns="http://schemas.openxmlformats.org/package/2006/content-types">
  <Default Extension="png" ContentType="image/png"/>
  <Default Extension="m4a" ContentType="audio/mp4"/>
  <Default Extension="mov" ContentType="video/quicktime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 panose="020B0604020202020204" charset="-79"/>
      <p:regular r:id="rId22"/>
      <p:bold r:id="rId23"/>
    </p:embeddedFont>
    <p:embeddedFont>
      <p:font typeface="Annie Use Your Telescope" panose="020B0604020202020204" charset="0"/>
      <p:regular r:id="rId24"/>
    </p:embeddedFont>
    <p:embeddedFont>
      <p:font typeface="Crimson Text" panose="020B0604020202020204" charset="0"/>
      <p:regular r:id="rId25"/>
      <p:bold r:id="rId26"/>
      <p:italic r:id="rId27"/>
      <p:boldItalic r:id="rId28"/>
    </p:embeddedFont>
    <p:embeddedFont>
      <p:font typeface="League Script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Schm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06de0695f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06de0695f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f8c6518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f8c6518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f8c65186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f8c65186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06de0695f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06de0695f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f117d469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f117d469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6de0695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6de0695f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f117d46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f117d46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06de0695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06de0695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fc8fd5d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fc8fd5d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06de0695f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06de0695f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cb7d3cc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cb7d3cc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06de069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06de069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c8fd5d5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fc8fd5d5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06de0695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06de0695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c8fd5d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c8fd5d5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06de0695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06de0695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fc8fd5d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fc8fd5d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cb7d3c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cb7d3c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aturepics.com/online/Blank-Billboard-Pluffy-Clouds-636623.aspx" TargetMode="External"/><Relationship Id="rId3" Type="http://schemas.openxmlformats.org/officeDocument/2006/relationships/hyperlink" Target="http://www.freepik.com/free-photos-vectors/open-magazine" TargetMode="External"/><Relationship Id="rId7" Type="http://schemas.openxmlformats.org/officeDocument/2006/relationships/hyperlink" Target="http://www.adweek.com/galleycat/2015-national-book-award-for-young-peoples-literature-longlist-unveiled/10979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rishtimes.com/life-and-style/motors/first-drive-e-class-puts-mercedes-back-in-the-running-1.2610801" TargetMode="External"/><Relationship Id="rId5" Type="http://schemas.openxmlformats.org/officeDocument/2006/relationships/hyperlink" Target="http://www.canva.com/design/DADQqvDiZw0/dzLGZTZb0lLjnK7lgRg58Q/edit" TargetMode="External"/><Relationship Id="rId4" Type="http://schemas.openxmlformats.org/officeDocument/2006/relationships/hyperlink" Target="http://www.juniorlibraryguild.com/book/landing/detailedview?itemcode=9780399252648J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18000">
              <a:srgbClr val="9FC5E8"/>
            </a:gs>
            <a:gs pos="32000">
              <a:srgbClr val="9FC5E8"/>
            </a:gs>
            <a:gs pos="42000">
              <a:srgbClr val="9FC5E8"/>
            </a:gs>
            <a:gs pos="54000">
              <a:srgbClr val="CFE2F3"/>
            </a:gs>
            <a:gs pos="66000">
              <a:srgbClr val="F3F3F3"/>
            </a:gs>
            <a:gs pos="75000">
              <a:srgbClr val="F3F3F3"/>
            </a:gs>
            <a:gs pos="85000">
              <a:srgbClr val="D9D9D9"/>
            </a:gs>
            <a:gs pos="94000">
              <a:srgbClr val="B7B7B7"/>
            </a:gs>
            <a:gs pos="100000">
              <a:srgbClr val="B7B7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Mockingbird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Advertising campaign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Magazine Ad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1369375" y="1017725"/>
            <a:ext cx="2471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Advertising Techniques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4225000" y="1528938"/>
            <a:ext cx="3950100" cy="31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magazine ad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Appeals to the Emotions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with a thought-provoking message and uses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Glittering Generalities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as it only vaguely describes what the book has to offer and looks pretty while doing so.</a:t>
            </a: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l="10191" r="10619"/>
          <a:stretch/>
        </p:blipFill>
        <p:spPr>
          <a:xfrm>
            <a:off x="517675" y="1795246"/>
            <a:ext cx="2630200" cy="26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Bumper Sticker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25" y="1518375"/>
            <a:ext cx="8789151" cy="26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50" y="3483100"/>
            <a:ext cx="2772398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Bumper Sticker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l="24294" b="12922"/>
          <a:stretch/>
        </p:blipFill>
        <p:spPr>
          <a:xfrm>
            <a:off x="1526238" y="1080450"/>
            <a:ext cx="6091525" cy="37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4">
            <a:alphaModFix/>
          </a:blip>
          <a:srcRect t="149" b="149"/>
          <a:stretch/>
        </p:blipFill>
        <p:spPr>
          <a:xfrm rot="-194315">
            <a:off x="2870901" y="3685275"/>
            <a:ext cx="1911025" cy="572700"/>
          </a:xfrm>
          <a:prstGeom prst="rect">
            <a:avLst/>
          </a:prstGeom>
          <a:noFill/>
          <a:ln>
            <a:noFill/>
          </a:ln>
          <a:effectLst>
            <a:outerShdw blurRad="57150" dist="142875" dir="79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Bumper Sticker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1369375" y="1017725"/>
            <a:ext cx="2471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Advertising Techniques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4692575" y="1736447"/>
            <a:ext cx="39501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bumper sticker uses </a:t>
            </a:r>
            <a:r>
              <a:rPr lang="en" sz="1800" u="sng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Glittering Generalities </a:t>
            </a:r>
            <a:r>
              <a:rPr lang="en" sz="1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to give a vague, lovely description of the book while being eye-catching and pretty. The other advertising technique it uses is </a:t>
            </a:r>
            <a:r>
              <a:rPr lang="en" sz="1800" u="sng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 to the Emotions,</a:t>
            </a:r>
            <a:r>
              <a:rPr lang="en" sz="1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through its thought-provoking message.</a:t>
            </a:r>
            <a:endParaRPr sz="18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29925"/>
            <a:ext cx="4051350" cy="208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190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Mockingbird Sweatshirt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00" y="888405"/>
            <a:ext cx="3249800" cy="37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050" y="888400"/>
            <a:ext cx="3435847" cy="37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679950" y="4639200"/>
            <a:ext cx="3577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rimson Text"/>
                <a:ea typeface="Crimson Text"/>
                <a:cs typeface="Crimson Text"/>
                <a:sym typeface="Crimson Text"/>
              </a:rPr>
              <a:t>Front View</a:t>
            </a:r>
            <a:endParaRPr b="1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4823225" y="4639200"/>
            <a:ext cx="3577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rimson Text"/>
                <a:ea typeface="Crimson Text"/>
                <a:cs typeface="Crimson Text"/>
                <a:sym typeface="Crimson Text"/>
              </a:rPr>
              <a:t>Back View</a:t>
            </a:r>
            <a:endParaRPr b="1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190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Mockingbird Sweatshirt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2563400" y="700450"/>
            <a:ext cx="2471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Advertising Techniques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25" y="1554175"/>
            <a:ext cx="2690525" cy="27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4158175" y="1728097"/>
            <a:ext cx="39501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advertising techniques used by the sweatshirt design are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 to the Emotions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through the touching and thought-provoking message, and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Glittering Generalities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in the non-detailed but affirmative format and eye-catching design.</a:t>
            </a: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Mockingbird Coffee Mug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516100" y="4639200"/>
            <a:ext cx="3577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rimson Text"/>
                <a:ea typeface="Crimson Text"/>
                <a:cs typeface="Crimson Text"/>
                <a:sym typeface="Crimson Text"/>
              </a:rPr>
              <a:t>Front View</a:t>
            </a:r>
            <a:endParaRPr b="1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5014275" y="4639200"/>
            <a:ext cx="3577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rimson Text"/>
                <a:ea typeface="Crimson Text"/>
                <a:cs typeface="Crimson Text"/>
                <a:sym typeface="Crimson Text"/>
              </a:rPr>
              <a:t>Back View</a:t>
            </a:r>
            <a:endParaRPr b="1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562" y="1353825"/>
            <a:ext cx="4202925" cy="31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388" y="1345650"/>
            <a:ext cx="4202925" cy="318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378" y="1345650"/>
            <a:ext cx="1007350" cy="3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897153" y="1345650"/>
            <a:ext cx="1007350" cy="3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Mockingbird Coffee Mug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2563400" y="1017725"/>
            <a:ext cx="2471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Advertising Techniques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4158175" y="1728097"/>
            <a:ext cx="39501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This coffee mug uses two advertising techniques: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 to the Emotions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and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Glittering Generalities.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It appeals to the emotions with its thought-provoking and touching message and glitters generally by looking nice, as well as having a vague but sparkly outlook on </a:t>
            </a:r>
            <a:r>
              <a:rPr lang="en" sz="1800" i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Mockingbird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</a:t>
            </a:r>
            <a:endParaRPr sz="1800" i="1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00" y="1492825"/>
            <a:ext cx="3020550" cy="29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Citations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91850" y="1152475"/>
            <a:ext cx="9009600" cy="3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nnie Use Your Telescope"/>
              <a:buChar char="●"/>
            </a:pPr>
            <a:r>
              <a:rPr lang="en" sz="1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“Open Magazine Vectors, Photos and PSD Files | Free Download.” </a:t>
            </a:r>
            <a:r>
              <a:rPr lang="en" sz="1500" i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Freepik</a:t>
            </a:r>
            <a:r>
              <a:rPr lang="en" sz="1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, </a:t>
            </a:r>
            <a:r>
              <a:rPr lang="en" sz="1500" u="sng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3"/>
              </a:rPr>
              <a:t>www.freepik.com/free-photos-vectors/open-magazine</a:t>
            </a:r>
            <a:r>
              <a:rPr lang="en" sz="1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</a:t>
            </a:r>
            <a:endParaRPr sz="15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457200" lvl="0" indent="-32385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SzPts val="1500"/>
              <a:buFont typeface="Annie Use Your Telescope"/>
              <a:buChar char="●"/>
            </a:pPr>
            <a:r>
              <a:rPr lang="en" sz="1500">
                <a:solidFill>
                  <a:srgbClr val="333333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Junior Library Guild. “Mockingbird.” </a:t>
            </a:r>
            <a:r>
              <a:rPr lang="en" sz="1500" i="1">
                <a:solidFill>
                  <a:srgbClr val="333333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JLG</a:t>
            </a:r>
            <a:r>
              <a:rPr lang="en" sz="1500">
                <a:solidFill>
                  <a:srgbClr val="333333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, May 2010, </a:t>
            </a:r>
            <a:r>
              <a:rPr lang="en" sz="1500" u="sng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4"/>
              </a:rPr>
              <a:t>www.juniorlibraryguild.com/book/landing/detailedview?itemcode=9780399252648J</a:t>
            </a:r>
            <a:r>
              <a:rPr lang="en" sz="1500">
                <a:solidFill>
                  <a:srgbClr val="333333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</a:t>
            </a:r>
            <a:endParaRPr sz="1500">
              <a:solidFill>
                <a:srgbClr val="333333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457200" lvl="0" indent="-32385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SzPts val="1500"/>
              <a:buFont typeface="Annie Use Your Telescope"/>
              <a:buChar char="●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“Canva.com.” </a:t>
            </a:r>
            <a:r>
              <a:rPr lang="en" sz="1500" i="1">
                <a:solidFill>
                  <a:srgbClr val="333333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Canva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, Canva, 2012, </a:t>
            </a: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5"/>
              </a:rPr>
              <a:t>www.canva.com/design/DADQqvDiZw0/dzLGZTZb0lLjnK7lgRg58Q/edit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457200" lvl="0" indent="-32385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SzPts val="1500"/>
              <a:buFont typeface="Annie Use Your Telescope"/>
              <a:buChar char="●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Briscoe, Neil. “First Drive: E-Class Puts Mercedes Back in the Running.” </a:t>
            </a:r>
            <a:r>
              <a:rPr lang="en" sz="1500" i="1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Irish Times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, The Irish Times, 20 Apr. 2016, </a:t>
            </a: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6"/>
              </a:rPr>
              <a:t>www.irishtimes.com/life-and-style/motors/first-drive-e-class-puts-mercedes-back-in-the-running-1.2610801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 </a:t>
            </a:r>
            <a:r>
              <a:rPr lang="en" sz="1400" b="1" i="1" u="sng">
                <a:solidFill>
                  <a:srgbClr val="333333"/>
                </a:solidFill>
                <a:highlight>
                  <a:schemeClr val="lt1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(Photo Citation)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457200" lvl="0" indent="-31750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nnie Use Your Telescope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fullcirclelit.blogspot.com/2016/03/john-parra-wins-golden-kite.html. </a:t>
            </a:r>
            <a:r>
              <a:rPr lang="en" sz="1400" b="1" i="1" u="sng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(Photo Citation)</a:t>
            </a:r>
            <a:endParaRPr sz="1400" b="1" i="1" u="sng">
              <a:solidFill>
                <a:srgbClr val="333333"/>
              </a:solidFill>
              <a:highlight>
                <a:srgbClr val="FFFFFF"/>
              </a:highlight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457200" lvl="0" indent="-31750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nnie Use Your Telescope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Yin, Maryann. “Longlist Revealed for 2015 National Book Award for Young People's Literature.” </a:t>
            </a:r>
            <a:r>
              <a:rPr lang="en" sz="1400" i="1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– Adweek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, Adweek, 14 Sept. 2015,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7"/>
              </a:rPr>
              <a:t>www.adweek.com/galleycat/2015-national-book-award-for-young-peoples-literature-longlist-unveiled/109792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 </a:t>
            </a:r>
            <a:r>
              <a:rPr lang="en" sz="1400" b="1" i="1" u="sng">
                <a:solidFill>
                  <a:srgbClr val="333333"/>
                </a:solidFill>
                <a:highlight>
                  <a:schemeClr val="lt1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(Photo Citation)</a:t>
            </a:r>
            <a:endParaRPr sz="1400" b="1" i="1" u="sng">
              <a:solidFill>
                <a:srgbClr val="333333"/>
              </a:solidFill>
              <a:highlight>
                <a:schemeClr val="lt1"/>
              </a:highlight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457200" lvl="0" indent="-31750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nnie Use Your Telescope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“Templates: Blank Billboard and Pluffy Clouds - Ready for Commercial Advertisement.” </a:t>
            </a:r>
            <a:r>
              <a:rPr lang="en" sz="1400" i="1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FeaturePics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,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8"/>
              </a:rPr>
              <a:t>www.featurepics.com/online/Blank-Billboard-Pluffy-Clouds-636623.aspx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 </a:t>
            </a:r>
            <a:r>
              <a:rPr lang="en" sz="1400">
                <a:solidFill>
                  <a:srgbClr val="333333"/>
                </a:solidFill>
                <a:highlight>
                  <a:schemeClr val="lt1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. </a:t>
            </a:r>
            <a:r>
              <a:rPr lang="en" sz="1400" b="1" i="1" u="sng">
                <a:solidFill>
                  <a:srgbClr val="333333"/>
                </a:solidFill>
                <a:highlight>
                  <a:schemeClr val="lt1"/>
                </a:highlight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(Photo Citation)</a:t>
            </a:r>
            <a:endParaRPr sz="1400" b="1" i="1" u="sng">
              <a:solidFill>
                <a:srgbClr val="333333"/>
              </a:solidFill>
              <a:highlight>
                <a:schemeClr val="lt1"/>
              </a:highlight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457200" lvl="0" indent="-31750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nnie Use Your Telescope"/>
              <a:buChar char="●"/>
            </a:pPr>
            <a:endParaRPr sz="1400">
              <a:solidFill>
                <a:srgbClr val="333333"/>
              </a:solidFill>
              <a:highlight>
                <a:srgbClr val="FFFFFF"/>
              </a:highlight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l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333333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422100" y="1331850"/>
            <a:ext cx="82998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League Script"/>
                <a:ea typeface="League Script"/>
                <a:cs typeface="League Script"/>
                <a:sym typeface="League Script"/>
              </a:rPr>
              <a:t>Thank You</a:t>
            </a:r>
            <a:endParaRPr sz="7200" b="1">
              <a:solidFill>
                <a:srgbClr val="FFFFFF"/>
              </a:solidFill>
              <a:latin typeface="League Script"/>
              <a:ea typeface="League Script"/>
              <a:cs typeface="League Script"/>
              <a:sym typeface="League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League Script"/>
                <a:ea typeface="League Script"/>
                <a:cs typeface="League Script"/>
                <a:sym typeface="League Script"/>
              </a:rPr>
              <a:t> for Watching!</a:t>
            </a:r>
            <a:endParaRPr sz="7200" b="1">
              <a:solidFill>
                <a:srgbClr val="FFFFFF"/>
              </a:solidFill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6613075" y="4392025"/>
            <a:ext cx="23631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Read Mockingbird!</a:t>
            </a:r>
            <a:endParaRPr sz="3000">
              <a:solidFill>
                <a:srgbClr val="FFFFFF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11000" y="2285400"/>
            <a:ext cx="412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eague Script"/>
                <a:ea typeface="League Script"/>
                <a:cs typeface="League Script"/>
                <a:sym typeface="League Script"/>
              </a:rPr>
              <a:t>Mockingbird Podcast</a:t>
            </a:r>
            <a:endParaRPr b="1" dirty="0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pic>
        <p:nvPicPr>
          <p:cNvPr id="2" name="20190226 1851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44241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8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Mockingbird Podcast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052075" y="1102175"/>
            <a:ext cx="2471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Advertising Techniques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887450" y="1528925"/>
            <a:ext cx="5369100" cy="31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	This podcast uses the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 to Plain Folk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and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Testimonial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(by plain folk) advertising techniques. It shows that each of us read and enjoyed Mockingbird, which helps prove that it’s a good book. </a:t>
            </a: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895462" y="53986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eague Script"/>
                <a:ea typeface="League Script"/>
                <a:cs typeface="League Script"/>
                <a:sym typeface="League Script"/>
              </a:rPr>
              <a:t>Mockingbird Television Commercial</a:t>
            </a:r>
            <a:endParaRPr b="1" dirty="0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pic>
        <p:nvPicPr>
          <p:cNvPr id="2" name="Mockingbird Final Commercial - Sma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3650" y="1418117"/>
            <a:ext cx="40767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Mockingbird Television Commercial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757525" y="1017725"/>
            <a:ext cx="2471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Advertising Techniques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887450" y="1528925"/>
            <a:ext cx="5369100" cy="31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commercial uses three advertising techniques. The first one is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 to Emotions, 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by showing the touching story of a girl overcoming grief with the help of </a:t>
            </a:r>
            <a:r>
              <a:rPr lang="en" sz="1800" i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Mockingbird. 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It also uses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 to Plain Folk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by showing that all of us read and enjoyed the book and it helped us, as well as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bandwagon,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with the saying “We read Mockingbird and you should too!”</a:t>
            </a: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54650" y="196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A Billboard Advertising Mockingbird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039" y="1017725"/>
            <a:ext cx="5137925" cy="38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l="2056"/>
          <a:stretch/>
        </p:blipFill>
        <p:spPr>
          <a:xfrm rot="-2">
            <a:off x="2897400" y="1431826"/>
            <a:ext cx="4015450" cy="3005673"/>
          </a:xfrm>
          <a:prstGeom prst="rect">
            <a:avLst/>
          </a:prstGeom>
          <a:noFill/>
          <a:ln>
            <a:noFill/>
          </a:ln>
          <a:effectLst>
            <a:outerShdw blurRad="57150" dist="180975" dir="28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54650" y="196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A Billboard Advertising Mockingbird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4533950" y="769050"/>
            <a:ext cx="2471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Advertising Techniques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887450" y="1528925"/>
            <a:ext cx="5369100" cy="31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billboard also uses three advertising techniques. First, it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appeals t0 the emotions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with a thought-provoking message. It also uses a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testimonial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by talking about the awards that </a:t>
            </a:r>
            <a:r>
              <a:rPr lang="en" sz="1800" i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Mockingbird 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has won, which in themselves prove that experts think </a:t>
            </a:r>
            <a:r>
              <a:rPr lang="en" sz="1800" i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Mockingbird 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is a good and worthwhile book. Finally, the billboard uses a little bit of the </a:t>
            </a:r>
            <a:r>
              <a:rPr lang="en" sz="1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Glittering Generalities</a:t>
            </a:r>
            <a:r>
              <a:rPr lang="en" sz="1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technique with the nice-looking art and unspecified claims in the slogan it displays.</a:t>
            </a:r>
            <a:endParaRPr sz="1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cript"/>
                <a:ea typeface="League Script"/>
                <a:cs typeface="League Script"/>
                <a:sym typeface="League Script"/>
              </a:rPr>
              <a:t>Magazine Ad</a:t>
            </a:r>
            <a:endParaRPr b="1">
              <a:latin typeface="League Script"/>
              <a:ea typeface="League Script"/>
              <a:cs typeface="League Script"/>
              <a:sym typeface="League Script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250" y="9081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87" y="287300"/>
            <a:ext cx="7984024" cy="44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4">
            <a:alphaModFix/>
          </a:blip>
          <a:srcRect l="504" r="504"/>
          <a:stretch/>
        </p:blipFill>
        <p:spPr>
          <a:xfrm rot="1410436">
            <a:off x="4645198" y="2655916"/>
            <a:ext cx="1367893" cy="1367893"/>
          </a:xfrm>
          <a:prstGeom prst="rect">
            <a:avLst/>
          </a:prstGeom>
          <a:noFill/>
          <a:ln>
            <a:noFill/>
          </a:ln>
          <a:effectLst>
            <a:outerShdw blurRad="57150" dist="152400" dir="92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586</Words>
  <Application>Microsoft Office PowerPoint</Application>
  <PresentationFormat>On-screen Show (16:9)</PresentationFormat>
  <Paragraphs>56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League Script</vt:lpstr>
      <vt:lpstr>Amatic SC</vt:lpstr>
      <vt:lpstr>Crimson Text</vt:lpstr>
      <vt:lpstr>Arial</vt:lpstr>
      <vt:lpstr>Annie Use Your Telescope</vt:lpstr>
      <vt:lpstr>Simple Light</vt:lpstr>
      <vt:lpstr>Mockingbird</vt:lpstr>
      <vt:lpstr>Mockingbird Podcast</vt:lpstr>
      <vt:lpstr>Mockingbird Podcast</vt:lpstr>
      <vt:lpstr>Mockingbird Television Commercial</vt:lpstr>
      <vt:lpstr>Mockingbird Television Commercial</vt:lpstr>
      <vt:lpstr>A Billboard Advertising Mockingbird</vt:lpstr>
      <vt:lpstr>A Billboard Advertising Mockingbird</vt:lpstr>
      <vt:lpstr>Magazine Ad</vt:lpstr>
      <vt:lpstr>PowerPoint Presentation</vt:lpstr>
      <vt:lpstr>Magazine Ad</vt:lpstr>
      <vt:lpstr>Bumper Sticker</vt:lpstr>
      <vt:lpstr>Bumper Sticker</vt:lpstr>
      <vt:lpstr>Bumper Sticker</vt:lpstr>
      <vt:lpstr>Mockingbird Sweatshirt</vt:lpstr>
      <vt:lpstr>Mockingbird Sweatshirt</vt:lpstr>
      <vt:lpstr>Mockingbird Coffee Mug</vt:lpstr>
      <vt:lpstr>Mockingbird Coffee Mug</vt:lpstr>
      <vt:lpstr>Citations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Mockingbird</dc:title>
  <dc:creator>Chuck Miller</dc:creator>
  <cp:lastModifiedBy>Administrator</cp:lastModifiedBy>
  <cp:revision>6</cp:revision>
  <dcterms:modified xsi:type="dcterms:W3CDTF">2019-09-30T16:03:07Z</dcterms:modified>
</cp:coreProperties>
</file>